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66838" autoAdjust="0"/>
  </p:normalViewPr>
  <p:slideViewPr>
    <p:cSldViewPr snapToGrid="0">
      <p:cViewPr>
        <p:scale>
          <a:sx n="53" d="100"/>
          <a:sy n="53" d="100"/>
        </p:scale>
        <p:origin x="-137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CE6B41-155C-4269-8092-DF4F64618B22}" type="datetimeFigureOut">
              <a:rPr lang="en-US" smtClean="0"/>
              <a:t>11/5/2019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87B633-E2D1-4AAA-8359-405BC9F84BF7}" type="slidenum">
              <a:rPr lang="en-US" smtClean="0"/>
              <a:t>‹#›</a:t>
            </a:fld>
            <a:endParaRPr lang="en-US"/>
          </a:p>
        </p:txBody>
      </p:sp>
    </p:spTree>
    <p:extLst>
      <p:ext uri="{BB962C8B-B14F-4D97-AF65-F5344CB8AC3E}">
        <p14:creationId xmlns:p14="http://schemas.microsoft.com/office/powerpoint/2010/main" val="2550286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presentation discusses the availability of quality resources and policies in the ministry of health. It starts with highlighting the promotion of quality primary care, effectiveness in primary care, control medical errors, and finalize with presenting about the eradication of barriers to quality primary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B87B633-E2D1-4AAA-8359-405BC9F84BF7}" type="slidenum">
              <a:rPr lang="en-US" smtClean="0"/>
              <a:t>1</a:t>
            </a:fld>
            <a:endParaRPr lang="en-US"/>
          </a:p>
        </p:txBody>
      </p:sp>
    </p:spTree>
    <p:extLst>
      <p:ext uri="{BB962C8B-B14F-4D97-AF65-F5344CB8AC3E}">
        <p14:creationId xmlns:p14="http://schemas.microsoft.com/office/powerpoint/2010/main" val="3945853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Ministry of Health in Saudi Arabia is determined to provide quality healthcare resources as an integrated primary healthcare program. Environmental health, maternal health care, community participation, encouraging health education, immunization, referral, and chronic disease management (Ministry of Health, 2016). The ministry has rolled out national measures for the promotion of quality assurance in primary care. A management program focused on supporting supervisors was launched to familiarize regional health managers to play a significant role in quality development endeavors in primary care. Other quality policies include developing new approaches to be used in training staff to offer adequate and quality primary care as well as sufficient treatment protocols.</a:t>
            </a:r>
          </a:p>
          <a:p>
            <a:endParaRPr lang="en-US" dirty="0"/>
          </a:p>
        </p:txBody>
      </p:sp>
      <p:sp>
        <p:nvSpPr>
          <p:cNvPr id="4" name="Slide Number Placeholder 3"/>
          <p:cNvSpPr>
            <a:spLocks noGrp="1"/>
          </p:cNvSpPr>
          <p:nvPr>
            <p:ph type="sldNum" sz="quarter" idx="5"/>
          </p:nvPr>
        </p:nvSpPr>
        <p:spPr/>
        <p:txBody>
          <a:bodyPr/>
          <a:lstStyle/>
          <a:p>
            <a:fld id="{5B87B633-E2D1-4AAA-8359-405BC9F84BF7}" type="slidenum">
              <a:rPr lang="en-US" smtClean="0"/>
              <a:t>2</a:t>
            </a:fld>
            <a:endParaRPr lang="en-US"/>
          </a:p>
        </p:txBody>
      </p:sp>
    </p:spTree>
    <p:extLst>
      <p:ext uri="{BB962C8B-B14F-4D97-AF65-F5344CB8AC3E}">
        <p14:creationId xmlns:p14="http://schemas.microsoft.com/office/powerpoint/2010/main" val="3058825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Ministry of Health has ensured that all primary programs are effective, including the provision of maternal healthcare management of endemic ailments and advanced vaccination (Ministry of Health, 2016). Through similar efforts, the ministry has fought the reduction of tuberculosis and measles cases. Adequate professional skills have led to a decline in incidences of Mismanagement or misdiagnosis of primary chronic conditions such as asthma, mental disorders, hypertension, and diabetes. Additionally, issues were reported in the diagnosis and management of prevalent conditions like upper respiratory tract diseases. Providing effective clinical decisions is critical when cultivating for quality primary care. Useful diagnostic, as well as referral programs, are among the primary efforts the agency is availing. The development of a proper doctor-patient relationship during consultations is among the quality resources needed to be in place to ensure quality primary care. This is done with the aim of achieving patient satisfaction when seeking healthcare services.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B87B633-E2D1-4AAA-8359-405BC9F84BF7}" type="slidenum">
              <a:rPr lang="en-US" smtClean="0"/>
              <a:t>3</a:t>
            </a:fld>
            <a:endParaRPr lang="en-US"/>
          </a:p>
        </p:txBody>
      </p:sp>
    </p:spTree>
    <p:extLst>
      <p:ext uri="{BB962C8B-B14F-4D97-AF65-F5344CB8AC3E}">
        <p14:creationId xmlns:p14="http://schemas.microsoft.com/office/powerpoint/2010/main" val="2051708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Minister for Health in Saudi Arabia </a:t>
            </a:r>
            <a:r>
              <a:rPr lang="en-US" sz="1200" kern="1200" dirty="0" err="1">
                <a:solidFill>
                  <a:schemeClr val="tx1"/>
                </a:solidFill>
                <a:effectLst/>
                <a:latin typeface="+mn-lt"/>
                <a:ea typeface="+mn-ea"/>
                <a:cs typeface="+mn-cs"/>
              </a:rPr>
              <a:t>Abdulaziz</a:t>
            </a:r>
            <a:r>
              <a:rPr lang="en-US" sz="1200" kern="1200" dirty="0">
                <a:solidFill>
                  <a:schemeClr val="tx1"/>
                </a:solidFill>
                <a:effectLst/>
                <a:latin typeface="+mn-lt"/>
                <a:ea typeface="+mn-ea"/>
                <a:cs typeface="+mn-cs"/>
              </a:rPr>
              <a:t> Al-</a:t>
            </a:r>
            <a:r>
              <a:rPr lang="en-US" sz="1200" kern="1200" dirty="0" err="1">
                <a:solidFill>
                  <a:schemeClr val="tx1"/>
                </a:solidFill>
                <a:effectLst/>
                <a:latin typeface="+mn-lt"/>
                <a:ea typeface="+mn-ea"/>
                <a:cs typeface="+mn-cs"/>
              </a:rPr>
              <a:t>Falih</a:t>
            </a:r>
            <a:r>
              <a:rPr lang="en-US" sz="1200" kern="1200" dirty="0">
                <a:solidFill>
                  <a:schemeClr val="tx1"/>
                </a:solidFill>
                <a:effectLst/>
                <a:latin typeface="+mn-lt"/>
                <a:ea typeface="+mn-ea"/>
                <a:cs typeface="+mn-cs"/>
              </a:rPr>
              <a:t> has posited that safety is a critical issue in providing quality healthcare, so he highlighted that radical increase in the safety level across the entire kingdom’s health facilities would promote the attainment of specifications, prescribed procedures as well safety requirements. He maintained that the program is focused on both patient and facility, which are the essential elements for success in offering quality primary care. Upon the implementation of the program, control of medical errors will lead to the establishment of a Saudi center for ensuring the safety of the patient is upheld. The developed center would be accountable for setting rules and regulations that promise protection from medical errors and foresee implementation (Al-</a:t>
            </a:r>
            <a:r>
              <a:rPr lang="en-US" sz="1200" kern="1200" dirty="0" err="1">
                <a:solidFill>
                  <a:schemeClr val="tx1"/>
                </a:solidFill>
                <a:effectLst/>
                <a:latin typeface="+mn-lt"/>
                <a:ea typeface="+mn-ea"/>
                <a:cs typeface="+mn-cs"/>
              </a:rPr>
              <a:t>Hanawi</a:t>
            </a:r>
            <a:r>
              <a:rPr lang="en-US" sz="1200" kern="1200" dirty="0">
                <a:solidFill>
                  <a:schemeClr val="tx1"/>
                </a:solidFill>
                <a:effectLst/>
                <a:latin typeface="+mn-lt"/>
                <a:ea typeface="+mn-ea"/>
                <a:cs typeface="+mn-cs"/>
              </a:rPr>
              <a:t> t al., 2019). Additionally, the center would build a local structure for covering medical errors, especially collecting, analyzing severe medical errors, and involve qualified scientific researches.</a:t>
            </a:r>
          </a:p>
        </p:txBody>
      </p:sp>
      <p:sp>
        <p:nvSpPr>
          <p:cNvPr id="4" name="Slide Number Placeholder 3"/>
          <p:cNvSpPr>
            <a:spLocks noGrp="1"/>
          </p:cNvSpPr>
          <p:nvPr>
            <p:ph type="sldNum" sz="quarter" idx="5"/>
          </p:nvPr>
        </p:nvSpPr>
        <p:spPr/>
        <p:txBody>
          <a:bodyPr/>
          <a:lstStyle/>
          <a:p>
            <a:fld id="{5B87B633-E2D1-4AAA-8359-405BC9F84BF7}" type="slidenum">
              <a:rPr lang="en-US" smtClean="0"/>
              <a:t>4</a:t>
            </a:fld>
            <a:endParaRPr lang="en-US"/>
          </a:p>
        </p:txBody>
      </p:sp>
    </p:spTree>
    <p:extLst>
      <p:ext uri="{BB962C8B-B14F-4D97-AF65-F5344CB8AC3E}">
        <p14:creationId xmlns:p14="http://schemas.microsoft.com/office/powerpoint/2010/main" val="1866933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order to provide quality primary care, it is crucial to eradicating all the available barriers. The most prevalent factors impeding the attainment of quality primary care in the kingdom of Saudi Arabia include management factors, issues at the interface with secondary care, organizational factors, development of evidence-based medicine, corporate culture as well as professional development. Operational hindrances that have been implicating the delivery of primary concern include stressful working environments, compromised coordination between primary care and involved sectors, difficulty in beginning community participation program. The issues of organizational factors can be addressed by adequate staffing and reasonable assignment of duties (Al-</a:t>
            </a:r>
            <a:r>
              <a:rPr lang="en-US" sz="1200" kern="1200" dirty="0" err="1">
                <a:solidFill>
                  <a:schemeClr val="tx1"/>
                </a:solidFill>
                <a:effectLst/>
                <a:latin typeface="+mn-lt"/>
                <a:ea typeface="+mn-ea"/>
                <a:cs typeface="+mn-cs"/>
              </a:rPr>
              <a:t>Hanawi</a:t>
            </a:r>
            <a:r>
              <a:rPr lang="en-US" sz="1200" kern="1200" dirty="0">
                <a:solidFill>
                  <a:schemeClr val="tx1"/>
                </a:solidFill>
                <a:effectLst/>
                <a:latin typeface="+mn-lt"/>
                <a:ea typeface="+mn-ea"/>
                <a:cs typeface="+mn-cs"/>
              </a:rPr>
              <a:t> et al., 2019). Insufficient implementation should be discussed by ensuring clinical decisions are evidence-centered. Professional factors can be eradicated by reducing work pressure and effective delegation of duties.</a:t>
            </a:r>
          </a:p>
          <a:p>
            <a:endParaRPr lang="en-US" dirty="0"/>
          </a:p>
        </p:txBody>
      </p:sp>
      <p:sp>
        <p:nvSpPr>
          <p:cNvPr id="4" name="Slide Number Placeholder 3"/>
          <p:cNvSpPr>
            <a:spLocks noGrp="1"/>
          </p:cNvSpPr>
          <p:nvPr>
            <p:ph type="sldNum" sz="quarter" idx="5"/>
          </p:nvPr>
        </p:nvSpPr>
        <p:spPr/>
        <p:txBody>
          <a:bodyPr/>
          <a:lstStyle/>
          <a:p>
            <a:fld id="{5B87B633-E2D1-4AAA-8359-405BC9F84BF7}" type="slidenum">
              <a:rPr lang="en-US" smtClean="0"/>
              <a:t>5</a:t>
            </a:fld>
            <a:endParaRPr lang="en-US"/>
          </a:p>
        </p:txBody>
      </p:sp>
    </p:spTree>
    <p:extLst>
      <p:ext uri="{BB962C8B-B14F-4D97-AF65-F5344CB8AC3E}">
        <p14:creationId xmlns:p14="http://schemas.microsoft.com/office/powerpoint/2010/main" val="1123761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87B633-E2D1-4AAA-8359-405BC9F84BF7}" type="slidenum">
              <a:rPr lang="en-US" smtClean="0"/>
              <a:t>6</a:t>
            </a:fld>
            <a:endParaRPr lang="en-US"/>
          </a:p>
        </p:txBody>
      </p:sp>
    </p:spTree>
    <p:extLst>
      <p:ext uri="{BB962C8B-B14F-4D97-AF65-F5344CB8AC3E}">
        <p14:creationId xmlns:p14="http://schemas.microsoft.com/office/powerpoint/2010/main" val="2163459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44B538-90A6-40B3-BAEC-C2DD01A2BE44}"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1241884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44B538-90A6-40B3-BAEC-C2DD01A2BE44}"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1843288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44B538-90A6-40B3-BAEC-C2DD01A2BE44}"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3987510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44B538-90A6-40B3-BAEC-C2DD01A2BE44}" type="datetimeFigureOut">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1055714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44B538-90A6-40B3-BAEC-C2DD01A2BE44}" type="datetimeFigureOut">
              <a:rPr lang="en-US" smtClean="0"/>
              <a:t>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794140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44B538-90A6-40B3-BAEC-C2DD01A2BE44}" type="datetimeFigureOut">
              <a:rPr lang="en-US" smtClean="0"/>
              <a:t>11/5/2019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51093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44B538-90A6-40B3-BAEC-C2DD01A2BE44}" type="datetimeFigureOut">
              <a:rPr lang="en-US" smtClean="0"/>
              <a:t>11/5/2019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137021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44B538-90A6-40B3-BAEC-C2DD01A2BE44}" type="datetimeFigureOut">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165451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44B538-90A6-40B3-BAEC-C2DD01A2BE44}" type="datetimeFigureOut">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10283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44B538-90A6-40B3-BAEC-C2DD01A2BE44}"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1724669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44B538-90A6-40B3-BAEC-C2DD01A2BE44}"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40C2C-90D3-4D39-918B-FCD1F9F556F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70964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44B538-90A6-40B3-BAEC-C2DD01A2BE44}"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1039435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44B538-90A6-40B3-BAEC-C2DD01A2BE44}"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40C2C-90D3-4D39-918B-FCD1F9F556F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45483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44B538-90A6-40B3-BAEC-C2DD01A2BE44}"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1746881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44B538-90A6-40B3-BAEC-C2DD01A2BE44}"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1290336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44B538-90A6-40B3-BAEC-C2DD01A2BE44}" type="datetimeFigureOut">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40C2C-90D3-4D39-918B-FCD1F9F556F6}" type="slidenum">
              <a:rPr lang="en-US" smtClean="0"/>
              <a:t>‹#›</a:t>
            </a:fld>
            <a:endParaRPr lang="en-US"/>
          </a:p>
        </p:txBody>
      </p:sp>
    </p:spTree>
    <p:extLst>
      <p:ext uri="{BB962C8B-B14F-4D97-AF65-F5344CB8AC3E}">
        <p14:creationId xmlns:p14="http://schemas.microsoft.com/office/powerpoint/2010/main" val="2527092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A44B538-90A6-40B3-BAEC-C2DD01A2BE44}" type="datetimeFigureOut">
              <a:rPr lang="en-US" smtClean="0"/>
              <a:t>11/5/2019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5540C2C-90D3-4D39-918B-FCD1F9F556F6}" type="slidenum">
              <a:rPr lang="en-US" smtClean="0"/>
              <a:t>‹#›</a:t>
            </a:fld>
            <a:endParaRPr lang="en-US"/>
          </a:p>
        </p:txBody>
      </p:sp>
    </p:spTree>
    <p:extLst>
      <p:ext uri="{BB962C8B-B14F-4D97-AF65-F5344CB8AC3E}">
        <p14:creationId xmlns:p14="http://schemas.microsoft.com/office/powerpoint/2010/main" val="2979815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ublichealthreviews.biomedcentral.com/articles/10.1186/s40985-019-0112-4"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moh.gov.sa/en/Ministry/MediaCenter/News/Pages/News-2016-04-5-002.asp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157082-9267-433C-A0AC-1AFA717B5FE9}"/>
              </a:ext>
            </a:extLst>
          </p:cNvPr>
          <p:cNvSpPr>
            <a:spLocks noGrp="1"/>
          </p:cNvSpPr>
          <p:nvPr>
            <p:ph type="ctrTitle"/>
          </p:nvPr>
        </p:nvSpPr>
        <p:spPr/>
        <p:txBody>
          <a:bodyPr/>
          <a:lstStyle/>
          <a:p>
            <a:pPr algn="l"/>
            <a:r>
              <a:rPr lang="en-US">
                <a:latin typeface="Times New Roman" panose="02020603050405020304" pitchFamily="18" charset="0"/>
                <a:cs typeface="Times New Roman" panose="02020603050405020304" pitchFamily="18" charset="0"/>
              </a:rPr>
              <a:t>Ministry </a:t>
            </a:r>
            <a:r>
              <a:rPr lang="en-US" smtClean="0">
                <a:latin typeface="Times New Roman" panose="02020603050405020304" pitchFamily="18" charset="0"/>
                <a:cs typeface="Times New Roman" panose="02020603050405020304" pitchFamily="18" charset="0"/>
              </a:rPr>
              <a:t>of </a:t>
            </a:r>
            <a:r>
              <a:rPr lang="en-US" dirty="0">
                <a:latin typeface="Times New Roman" panose="02020603050405020304" pitchFamily="18" charset="0"/>
                <a:cs typeface="Times New Roman" panose="02020603050405020304" pitchFamily="18" charset="0"/>
              </a:rPr>
              <a:t>Health Quality Resources </a:t>
            </a:r>
            <a:r>
              <a:rPr lang="en-US">
                <a:latin typeface="Times New Roman" panose="02020603050405020304" pitchFamily="18" charset="0"/>
                <a:cs typeface="Times New Roman" panose="02020603050405020304" pitchFamily="18" charset="0"/>
              </a:rPr>
              <a:t>in Primary Care</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66C3ACDF-37BB-47A8-A119-1F4FECE2E688}"/>
              </a:ext>
            </a:extLst>
          </p:cNvPr>
          <p:cNvSpPr>
            <a:spLocks noGrp="1"/>
          </p:cNvSpPr>
          <p:nvPr>
            <p:ph type="subTitle" idx="1"/>
          </p:nvPr>
        </p:nvSpPr>
        <p:spPr/>
        <p:txBody>
          <a:bodyPr>
            <a:noAutofit/>
          </a:bodyPr>
          <a:lstStyle/>
          <a:p>
            <a:r>
              <a:rPr lang="en-US" sz="3200" dirty="0">
                <a:latin typeface="Times New Roman" panose="02020603050405020304" pitchFamily="18" charset="0"/>
                <a:cs typeface="Times New Roman" panose="02020603050405020304" pitchFamily="18" charset="0"/>
              </a:rPr>
              <a:t>Institutional Affiliation</a:t>
            </a:r>
          </a:p>
          <a:p>
            <a:r>
              <a:rPr lang="en-US" sz="3200" dirty="0">
                <a:latin typeface="Times New Roman" panose="02020603050405020304" pitchFamily="18" charset="0"/>
                <a:cs typeface="Times New Roman" panose="02020603050405020304" pitchFamily="18" charset="0"/>
              </a:rPr>
              <a:t>Student’s Name </a:t>
            </a:r>
          </a:p>
          <a:p>
            <a:r>
              <a:rPr lang="en-US" sz="3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504007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00A0BE-4372-4319-94A4-403A08F9145D}"/>
              </a:ext>
            </a:extLst>
          </p:cNvPr>
          <p:cNvSpPr>
            <a:spLocks noGrp="1"/>
          </p:cNvSpPr>
          <p:nvPr>
            <p:ph type="title"/>
          </p:nvPr>
        </p:nvSpPr>
        <p:spPr/>
        <p:txBody>
          <a:bodyPr>
            <a:normAutofit/>
          </a:bodyPr>
          <a:lstStyle/>
          <a:p>
            <a:r>
              <a:rPr lang="en-US" sz="4400" dirty="0">
                <a:latin typeface="Times New Roman" panose="02020603050405020304" pitchFamily="18" charset="0"/>
                <a:cs typeface="Times New Roman" panose="02020603050405020304" pitchFamily="18" charset="0"/>
              </a:rPr>
              <a:t>Promotion Of Quality Primary Care </a:t>
            </a:r>
          </a:p>
        </p:txBody>
      </p:sp>
      <p:sp>
        <p:nvSpPr>
          <p:cNvPr id="3" name="Content Placeholder 2">
            <a:extLst>
              <a:ext uri="{FF2B5EF4-FFF2-40B4-BE49-F238E27FC236}">
                <a16:creationId xmlns:a16="http://schemas.microsoft.com/office/drawing/2014/main" xmlns="" id="{3800C458-51B2-4719-B53B-FD9BF72B1AAA}"/>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 Environmental health</a:t>
            </a:r>
          </a:p>
          <a:p>
            <a:r>
              <a:rPr lang="en-US" sz="2800" dirty="0">
                <a:latin typeface="Times New Roman" panose="02020603050405020304" pitchFamily="18" charset="0"/>
                <a:cs typeface="Times New Roman" panose="02020603050405020304" pitchFamily="18" charset="0"/>
              </a:rPr>
              <a:t>Maternal health car</a:t>
            </a:r>
          </a:p>
          <a:p>
            <a:r>
              <a:rPr lang="en-US" sz="2800" dirty="0">
                <a:latin typeface="Times New Roman" panose="02020603050405020304" pitchFamily="18" charset="0"/>
                <a:cs typeface="Times New Roman" panose="02020603050405020304" pitchFamily="18" charset="0"/>
              </a:rPr>
              <a:t> Community participation</a:t>
            </a:r>
          </a:p>
          <a:p>
            <a:r>
              <a:rPr lang="en-US" sz="2800" dirty="0">
                <a:latin typeface="Times New Roman" panose="02020603050405020304" pitchFamily="18" charset="0"/>
                <a:cs typeface="Times New Roman" panose="02020603050405020304" pitchFamily="18" charset="0"/>
              </a:rPr>
              <a:t>Encouraging health education </a:t>
            </a:r>
          </a:p>
          <a:p>
            <a:r>
              <a:rPr lang="en-US" sz="2800" dirty="0">
                <a:latin typeface="Times New Roman" panose="02020603050405020304" pitchFamily="18" charset="0"/>
                <a:cs typeface="Times New Roman" panose="02020603050405020304" pitchFamily="18" charset="0"/>
              </a:rPr>
              <a:t>Immunization, referral, chronic disease management (Ministry of Health, 2016</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0296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D0E502-8638-49A1-839D-13380F3A4BDB}"/>
              </a:ext>
            </a:extLst>
          </p:cNvPr>
          <p:cNvSpPr>
            <a:spLocks noGrp="1"/>
          </p:cNvSpPr>
          <p:nvPr>
            <p:ph type="title"/>
          </p:nvPr>
        </p:nvSpPr>
        <p:spPr/>
        <p:txBody>
          <a:bodyPr>
            <a:normAutofit/>
          </a:bodyPr>
          <a:lstStyle/>
          <a:p>
            <a:r>
              <a:rPr lang="en-US" sz="4400" dirty="0">
                <a:latin typeface="Times New Roman" panose="02020603050405020304" pitchFamily="18" charset="0"/>
                <a:cs typeface="Times New Roman" panose="02020603050405020304" pitchFamily="18" charset="0"/>
              </a:rPr>
              <a:t>Effectiveness In Primary Care </a:t>
            </a:r>
          </a:p>
        </p:txBody>
      </p:sp>
      <p:sp>
        <p:nvSpPr>
          <p:cNvPr id="3" name="Content Placeholder 2">
            <a:extLst>
              <a:ext uri="{FF2B5EF4-FFF2-40B4-BE49-F238E27FC236}">
                <a16:creationId xmlns:a16="http://schemas.microsoft.com/office/drawing/2014/main" xmlns="" id="{CD3E2CA1-AE32-449A-A81D-36AE990216AB}"/>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Advanced vaccination (Ministry of Health, 2016</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Management of endemic illnesses</a:t>
            </a:r>
          </a:p>
          <a:p>
            <a:r>
              <a:rPr lang="en-US" sz="2800" dirty="0">
                <a:latin typeface="Times New Roman" panose="02020603050405020304" pitchFamily="18" charset="0"/>
                <a:cs typeface="Times New Roman" panose="02020603050405020304" pitchFamily="18" charset="0"/>
              </a:rPr>
              <a:t>Mismanagement or misdiagnosis of major chronic conditions</a:t>
            </a:r>
          </a:p>
          <a:p>
            <a:r>
              <a:rPr lang="en-US" sz="2800" dirty="0">
                <a:latin typeface="Times New Roman" panose="02020603050405020304" pitchFamily="18" charset="0"/>
                <a:cs typeface="Times New Roman" panose="02020603050405020304" pitchFamily="18" charset="0"/>
              </a:rPr>
              <a:t>Effective clinical decisions </a:t>
            </a:r>
          </a:p>
          <a:p>
            <a:r>
              <a:rPr lang="en-US" sz="2800" dirty="0">
                <a:latin typeface="Times New Roman" panose="02020603050405020304" pitchFamily="18" charset="0"/>
                <a:cs typeface="Times New Roman" panose="02020603050405020304" pitchFamily="18" charset="0"/>
              </a:rPr>
              <a:t>Develop proper doctor–patient relationship during the consultation</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7529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A0CB5C-9604-40FF-9508-6D9FE9F3189E}"/>
              </a:ext>
            </a:extLst>
          </p:cNvPr>
          <p:cNvSpPr>
            <a:spLocks noGrp="1"/>
          </p:cNvSpPr>
          <p:nvPr>
            <p:ph type="title"/>
          </p:nvPr>
        </p:nvSpPr>
        <p:spPr/>
        <p:txBody>
          <a:bodyPr>
            <a:normAutofit/>
          </a:bodyPr>
          <a:lstStyle/>
          <a:p>
            <a:r>
              <a:rPr lang="en-US" sz="4400" dirty="0">
                <a:latin typeface="Times New Roman" panose="02020603050405020304" pitchFamily="18" charset="0"/>
                <a:cs typeface="Times New Roman" panose="02020603050405020304" pitchFamily="18" charset="0"/>
              </a:rPr>
              <a:t>Control Medical Errors</a:t>
            </a:r>
          </a:p>
        </p:txBody>
      </p:sp>
      <p:sp>
        <p:nvSpPr>
          <p:cNvPr id="3" name="Content Placeholder 2">
            <a:extLst>
              <a:ext uri="{FF2B5EF4-FFF2-40B4-BE49-F238E27FC236}">
                <a16:creationId xmlns:a16="http://schemas.microsoft.com/office/drawing/2014/main" xmlns="" id="{33FE16DD-99B2-418D-B75A-DEFC49E9BB85}"/>
              </a:ext>
            </a:extLst>
          </p:cNvPr>
          <p:cNvSpPr>
            <a:spLocks noGrp="1"/>
          </p:cNvSpPr>
          <p:nvPr>
            <p:ph idx="1"/>
          </p:nvPr>
        </p:nvSpPr>
        <p:spPr/>
        <p:txBody>
          <a:bodyPr>
            <a:noAutofit/>
          </a:bodyPr>
          <a:lstStyle/>
          <a:p>
            <a:r>
              <a:rPr lang="en-US" sz="2800" dirty="0">
                <a:latin typeface="Times New Roman" panose="02020603050405020304" pitchFamily="18" charset="0"/>
                <a:cs typeface="Times New Roman" panose="02020603050405020304" pitchFamily="18" charset="0"/>
              </a:rPr>
              <a:t>Increase safety level</a:t>
            </a:r>
          </a:p>
          <a:p>
            <a:r>
              <a:rPr lang="en-US" sz="2800" dirty="0">
                <a:latin typeface="Times New Roman" panose="02020603050405020304" pitchFamily="18" charset="0"/>
                <a:cs typeface="Times New Roman" panose="02020603050405020304" pitchFamily="18" charset="0"/>
              </a:rPr>
              <a:t>Development of a Saudi center determining patient errors (Al-</a:t>
            </a:r>
            <a:r>
              <a:rPr lang="en-US" sz="2800" dirty="0" err="1">
                <a:latin typeface="Times New Roman" panose="02020603050405020304" pitchFamily="18" charset="0"/>
                <a:cs typeface="Times New Roman" panose="02020603050405020304" pitchFamily="18" charset="0"/>
              </a:rPr>
              <a:t>Hanawi</a:t>
            </a:r>
            <a:r>
              <a:rPr lang="en-US" sz="2800" dirty="0">
                <a:latin typeface="Times New Roman" panose="02020603050405020304" pitchFamily="18" charset="0"/>
                <a:cs typeface="Times New Roman" panose="02020603050405020304" pitchFamily="18" charset="0"/>
              </a:rPr>
              <a:t> et al., 2019</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Build a local system for covering medical errors</a:t>
            </a:r>
          </a:p>
          <a:p>
            <a:r>
              <a:rPr lang="en-US" sz="2800" dirty="0">
                <a:latin typeface="Times New Roman" panose="02020603050405020304" pitchFamily="18" charset="0"/>
                <a:cs typeface="Times New Roman" panose="02020603050405020304" pitchFamily="18" charset="0"/>
              </a:rPr>
              <a:t>Cooperate with international and national research institutions</a:t>
            </a:r>
          </a:p>
          <a:p>
            <a:r>
              <a:rPr lang="en-US" sz="2800" dirty="0">
                <a:latin typeface="Times New Roman" panose="02020603050405020304" pitchFamily="18" charset="0"/>
                <a:cs typeface="Times New Roman" panose="02020603050405020304" pitchFamily="18" charset="0"/>
              </a:rPr>
              <a:t>Initiating many primary care facilities across the kingdom</a:t>
            </a:r>
          </a:p>
        </p:txBody>
      </p:sp>
    </p:spTree>
    <p:extLst>
      <p:ext uri="{BB962C8B-B14F-4D97-AF65-F5344CB8AC3E}">
        <p14:creationId xmlns:p14="http://schemas.microsoft.com/office/powerpoint/2010/main" val="2130333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13F3CC-BDED-45E5-A876-3FEBD9A1D05E}"/>
              </a:ext>
            </a:extLst>
          </p:cNvPr>
          <p:cNvSpPr>
            <a:spLocks noGrp="1"/>
          </p:cNvSpPr>
          <p:nvPr>
            <p:ph type="title"/>
          </p:nvPr>
        </p:nvSpPr>
        <p:spPr/>
        <p:txBody>
          <a:bodyPr>
            <a:noAutofit/>
          </a:bodyPr>
          <a:lstStyle/>
          <a:p>
            <a:r>
              <a:rPr lang="en-US" sz="4400" dirty="0">
                <a:latin typeface="Times New Roman" panose="02020603050405020304" pitchFamily="18" charset="0"/>
                <a:cs typeface="Times New Roman" panose="02020603050405020304" pitchFamily="18" charset="0"/>
              </a:rPr>
              <a:t>Eradication Of Barriers To Quality Primary Care </a:t>
            </a:r>
          </a:p>
        </p:txBody>
      </p:sp>
      <p:sp>
        <p:nvSpPr>
          <p:cNvPr id="3" name="Content Placeholder 2">
            <a:extLst>
              <a:ext uri="{FF2B5EF4-FFF2-40B4-BE49-F238E27FC236}">
                <a16:creationId xmlns:a16="http://schemas.microsoft.com/office/drawing/2014/main" xmlns="" id="{C159451B-9F04-48BE-979A-A27A926BD4EF}"/>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Management factors </a:t>
            </a:r>
          </a:p>
          <a:p>
            <a:r>
              <a:rPr lang="en-US" sz="2800" dirty="0">
                <a:latin typeface="Times New Roman" panose="02020603050405020304" pitchFamily="18" charset="0"/>
                <a:cs typeface="Times New Roman" panose="02020603050405020304" pitchFamily="18" charset="0"/>
              </a:rPr>
              <a:t>Organizational factors </a:t>
            </a:r>
          </a:p>
          <a:p>
            <a:r>
              <a:rPr lang="en-US" sz="2800" dirty="0">
                <a:latin typeface="Times New Roman" panose="02020603050405020304" pitchFamily="18" charset="0"/>
                <a:cs typeface="Times New Roman" panose="02020603050405020304" pitchFamily="18" charset="0"/>
              </a:rPr>
              <a:t>Establishment of evidence-based medicine (EBM</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Professional </a:t>
            </a:r>
            <a:r>
              <a:rPr lang="en-US" sz="2800" dirty="0">
                <a:latin typeface="Times New Roman" panose="02020603050405020304" pitchFamily="18" charset="0"/>
                <a:cs typeface="Times New Roman" panose="02020603050405020304" pitchFamily="18" charset="0"/>
              </a:rPr>
              <a:t>development,</a:t>
            </a:r>
          </a:p>
          <a:p>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Problems </a:t>
            </a:r>
            <a:r>
              <a:rPr lang="en-US" sz="2800" dirty="0">
                <a:latin typeface="Times New Roman" panose="02020603050405020304" pitchFamily="18" charset="0"/>
                <a:cs typeface="Times New Roman" panose="02020603050405020304" pitchFamily="18" charset="0"/>
              </a:rPr>
              <a:t>at the interface with secondary </a:t>
            </a:r>
            <a:r>
              <a:rPr lang="en-US" sz="2800" dirty="0" smtClean="0">
                <a:latin typeface="Times New Roman" panose="02020603050405020304" pitchFamily="18" charset="0"/>
                <a:cs typeface="Times New Roman" panose="02020603050405020304" pitchFamily="18" charset="0"/>
              </a:rPr>
              <a:t>care </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O</a:t>
            </a:r>
            <a:r>
              <a:rPr lang="en-US" sz="2800" dirty="0" smtClean="0">
                <a:latin typeface="Times New Roman" panose="02020603050405020304" pitchFamily="18" charset="0"/>
                <a:cs typeface="Times New Roman" panose="02020603050405020304" pitchFamily="18" charset="0"/>
              </a:rPr>
              <a:t>rganizational </a:t>
            </a:r>
            <a:r>
              <a:rPr lang="en-US" sz="2800" dirty="0">
                <a:latin typeface="Times New Roman" panose="02020603050405020304" pitchFamily="18" charset="0"/>
                <a:cs typeface="Times New Roman" panose="02020603050405020304" pitchFamily="18" charset="0"/>
              </a:rPr>
              <a:t>culture (Al-</a:t>
            </a:r>
            <a:r>
              <a:rPr lang="en-US" sz="2800" dirty="0" err="1">
                <a:latin typeface="Times New Roman" panose="02020603050405020304" pitchFamily="18" charset="0"/>
                <a:cs typeface="Times New Roman" panose="02020603050405020304" pitchFamily="18" charset="0"/>
              </a:rPr>
              <a:t>Hanawi</a:t>
            </a:r>
            <a:r>
              <a:rPr lang="en-US" sz="2800" dirty="0">
                <a:latin typeface="Times New Roman" panose="02020603050405020304" pitchFamily="18" charset="0"/>
                <a:cs typeface="Times New Roman" panose="02020603050405020304" pitchFamily="18" charset="0"/>
              </a:rPr>
              <a:t> et al., 2019</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1499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B6380C-FA97-458F-AB07-474F1638B43F}"/>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87004CC6-69A8-4065-94FE-B31842E80ECB}"/>
              </a:ext>
            </a:extLst>
          </p:cNvPr>
          <p:cNvSpPr>
            <a:spLocks noGrp="1"/>
          </p:cNvSpPr>
          <p:nvPr>
            <p:ph idx="1"/>
          </p:nvPr>
        </p:nvSpPr>
        <p:spPr/>
        <p:txBody>
          <a:bodyPr>
            <a:noAutofit/>
          </a:bodyPr>
          <a:lstStyle/>
          <a:p>
            <a:pPr marL="0" indent="-457200">
              <a:buNone/>
            </a:pPr>
            <a:r>
              <a:rPr lang="en-US" sz="2800" dirty="0">
                <a:latin typeface="Times New Roman" panose="02020603050405020304" pitchFamily="18" charset="0"/>
                <a:cs typeface="Times New Roman" panose="02020603050405020304" pitchFamily="18" charset="0"/>
              </a:rPr>
              <a:t>Al-</a:t>
            </a:r>
            <a:r>
              <a:rPr lang="en-US" sz="2800" dirty="0" err="1">
                <a:latin typeface="Times New Roman" panose="02020603050405020304" pitchFamily="18" charset="0"/>
                <a:cs typeface="Times New Roman" panose="02020603050405020304" pitchFamily="18" charset="0"/>
              </a:rPr>
              <a:t>Hanawi</a:t>
            </a:r>
            <a:r>
              <a:rPr lang="en-US" sz="2800" dirty="0">
                <a:latin typeface="Times New Roman" panose="02020603050405020304" pitchFamily="18" charset="0"/>
                <a:cs typeface="Times New Roman" panose="02020603050405020304" pitchFamily="18" charset="0"/>
              </a:rPr>
              <a:t> K., K., Khan A., M &amp; Hussein Mohammed </a:t>
            </a:r>
            <a:r>
              <a:rPr lang="en-US" sz="2800" dirty="0" smtClean="0">
                <a:latin typeface="Times New Roman" panose="02020603050405020304" pitchFamily="18" charset="0"/>
                <a:cs typeface="Times New Roman" panose="02020603050405020304" pitchFamily="18" charset="0"/>
              </a:rPr>
              <a:t>Al-	</a:t>
            </a:r>
            <a:r>
              <a:rPr lang="en-US" sz="2800" dirty="0" err="1" smtClean="0">
                <a:latin typeface="Times New Roman" panose="02020603050405020304" pitchFamily="18" charset="0"/>
                <a:cs typeface="Times New Roman" panose="02020603050405020304" pitchFamily="18" charset="0"/>
              </a:rPr>
              <a:t>Borie</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M., H., (2019). 0Healthcare human resource </a:t>
            </a:r>
            <a:r>
              <a:rPr lang="en-US" sz="2800" dirty="0" smtClean="0">
                <a:latin typeface="Times New Roman" panose="02020603050405020304" pitchFamily="18" charset="0"/>
                <a:cs typeface="Times New Roman" panose="02020603050405020304" pitchFamily="18" charset="0"/>
              </a:rPr>
              <a:t>	development </a:t>
            </a:r>
            <a:r>
              <a:rPr lang="en-US" sz="2800" dirty="0">
                <a:latin typeface="Times New Roman" panose="02020603050405020304" pitchFamily="18" charset="0"/>
                <a:cs typeface="Times New Roman" panose="02020603050405020304" pitchFamily="18" charset="0"/>
              </a:rPr>
              <a:t>in Saudi Arabia: emerging challenges and </a:t>
            </a:r>
            <a:r>
              <a:rPr lang="en-US" sz="2800" dirty="0" smtClean="0">
                <a:latin typeface="Times New Roman" panose="02020603050405020304" pitchFamily="18" charset="0"/>
                <a:cs typeface="Times New Roman" panose="02020603050405020304" pitchFamily="18" charset="0"/>
              </a:rPr>
              <a:t>	opportunities—a </a:t>
            </a:r>
            <a:r>
              <a:rPr lang="en-US" sz="2800" dirty="0">
                <a:latin typeface="Times New Roman" panose="02020603050405020304" pitchFamily="18" charset="0"/>
                <a:cs typeface="Times New Roman" panose="02020603050405020304" pitchFamily="18" charset="0"/>
              </a:rPr>
              <a:t>critical review. Retrieved from </a:t>
            </a:r>
            <a:r>
              <a:rPr lang="en-US" sz="2800" dirty="0" smtClean="0">
                <a:latin typeface="Times New Roman" panose="02020603050405020304" pitchFamily="18" charset="0"/>
                <a:cs typeface="Times New Roman" panose="02020603050405020304" pitchFamily="18" charset="0"/>
              </a:rPr>
              <a:t>	</a:t>
            </a:r>
            <a:r>
              <a:rPr lang="en-US" sz="2800" u="sng" dirty="0" smtClean="0">
                <a:latin typeface="Times New Roman" panose="02020603050405020304" pitchFamily="18" charset="0"/>
                <a:cs typeface="Times New Roman" panose="02020603050405020304" pitchFamily="18" charset="0"/>
                <a:hlinkClick r:id="rId3"/>
              </a:rPr>
              <a:t>https</a:t>
            </a:r>
            <a:r>
              <a:rPr lang="en-US" sz="2800" u="sng" dirty="0">
                <a:latin typeface="Times New Roman" panose="02020603050405020304" pitchFamily="18" charset="0"/>
                <a:cs typeface="Times New Roman" panose="02020603050405020304" pitchFamily="18" charset="0"/>
                <a:hlinkClick r:id="rId3"/>
              </a:rPr>
              <a:t>://publichealthreviews.biomedcentral.com/articles</a:t>
            </a:r>
            <a:r>
              <a:rPr lang="en-US" sz="2800" u="sng" dirty="0" smtClean="0">
                <a:latin typeface="Times New Roman" panose="02020603050405020304" pitchFamily="18" charset="0"/>
                <a:cs typeface="Times New Roman" panose="02020603050405020304" pitchFamily="18" charset="0"/>
                <a:hlinkClick r:id="rId3"/>
              </a:rPr>
              <a:t>/	10.1186/s40985-019-0112-4</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6153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816B0E-41E9-40A7-880F-5F77B72DC2E5}"/>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References (Continued)</a:t>
            </a:r>
          </a:p>
        </p:txBody>
      </p:sp>
      <p:sp>
        <p:nvSpPr>
          <p:cNvPr id="3" name="Content Placeholder 2">
            <a:extLst>
              <a:ext uri="{FF2B5EF4-FFF2-40B4-BE49-F238E27FC236}">
                <a16:creationId xmlns:a16="http://schemas.microsoft.com/office/drawing/2014/main" xmlns="" id="{09225E68-BF49-4A4F-AB01-807B77206F3A}"/>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Ministry of Health (2016). l-</a:t>
            </a:r>
            <a:r>
              <a:rPr lang="en-US" sz="3200" dirty="0" err="1">
                <a:latin typeface="Times New Roman" panose="02020603050405020304" pitchFamily="18" charset="0"/>
                <a:cs typeface="Times New Roman" panose="02020603050405020304" pitchFamily="18" charset="0"/>
              </a:rPr>
              <a:t>Falih</a:t>
            </a:r>
            <a:r>
              <a:rPr lang="en-US" sz="3200" dirty="0">
                <a:latin typeface="Times New Roman" panose="02020603050405020304" pitchFamily="18" charset="0"/>
                <a:cs typeface="Times New Roman" panose="02020603050405020304" pitchFamily="18" charset="0"/>
              </a:rPr>
              <a:t>: Safety Enhancement Program maintains Patient Safety and Reduce Medical Errors. Retrieved from </a:t>
            </a:r>
            <a:r>
              <a:rPr lang="en-US" sz="3200" u="sng" dirty="0">
                <a:latin typeface="Times New Roman" panose="02020603050405020304" pitchFamily="18" charset="0"/>
                <a:cs typeface="Times New Roman" panose="02020603050405020304" pitchFamily="18" charset="0"/>
                <a:hlinkClick r:id="rId2"/>
              </a:rPr>
              <a:t>https://www.moh.gov.sa/en/Ministry/MediaCenter/News/Pages/News-2016-04-5-002.aspx</a:t>
            </a:r>
            <a:r>
              <a:rPr lang="en-US" sz="3200" dirty="0">
                <a:latin typeface="Times New Roman" panose="02020603050405020304" pitchFamily="18" charset="0"/>
                <a:cs typeface="Times New Roman" panose="02020603050405020304" pitchFamily="18" charset="0"/>
              </a:rPr>
              <a:t> </a:t>
            </a:r>
          </a:p>
          <a:p>
            <a:endParaRPr lang="en-US" sz="3200" dirty="0"/>
          </a:p>
        </p:txBody>
      </p:sp>
    </p:spTree>
    <p:extLst>
      <p:ext uri="{BB962C8B-B14F-4D97-AF65-F5344CB8AC3E}">
        <p14:creationId xmlns:p14="http://schemas.microsoft.com/office/powerpoint/2010/main" val="337447911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176</TotalTime>
  <Words>859</Words>
  <Application>Microsoft Office PowerPoint</Application>
  <PresentationFormat>Custom</PresentationFormat>
  <Paragraphs>45</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Ministry of Health Quality Resources in Primary Care</vt:lpstr>
      <vt:lpstr>Promotion Of Quality Primary Care </vt:lpstr>
      <vt:lpstr>Effectiveness In Primary Care </vt:lpstr>
      <vt:lpstr>Control Medical Errors</vt:lpstr>
      <vt:lpstr>Eradication Of Barriers To Quality Primary Care </vt:lpstr>
      <vt:lpstr>References </vt:lpstr>
      <vt:lpstr>References (Continued)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Health Quality Resources</dc:title>
  <dc:creator>Probook</dc:creator>
  <cp:lastModifiedBy>User</cp:lastModifiedBy>
  <cp:revision>14</cp:revision>
  <dcterms:created xsi:type="dcterms:W3CDTF">2019-11-05T07:19:24Z</dcterms:created>
  <dcterms:modified xsi:type="dcterms:W3CDTF">2019-11-05T13:58:05Z</dcterms:modified>
</cp:coreProperties>
</file>